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4595"/>
  </p:normalViewPr>
  <p:slideViewPr>
    <p:cSldViewPr snapToObjects="1">
      <p:cViewPr>
        <p:scale>
          <a:sx n="30" d="100"/>
          <a:sy n="30" d="100"/>
        </p:scale>
        <p:origin x="1240" y="14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r>
            <a:rPr lang="en-US" b="1" baseline="0" dirty="0" smtClean="0">
              <a:solidFill>
                <a:schemeClr val="tx1"/>
              </a:solidFill>
            </a:rPr>
            <a:t>)</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EB8F0239-12AF-9841-9671-3542BBDBAEC9}" type="presOf" srcId="{AF69DDF8-35D4-7847-BD7A-457647B7A021}" destId="{C9DCDBE7-1C21-9B4F-B34B-FC33DB46535B}" srcOrd="0" destOrd="1" presId="urn:microsoft.com/office/officeart/2005/8/layout/hProcess10"/>
    <dgm:cxn modelId="{2085924B-85DC-6B43-AA16-0A4D848E565E}" type="presOf" srcId="{5D1C3D15-C343-AA4A-A588-279CEBDF9117}" destId="{C9DCDBE7-1C21-9B4F-B34B-FC33DB46535B}" srcOrd="0" destOrd="2"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600" dirty="0" smtClean="0">
              <a:solidFill>
                <a:schemeClr val="tx1"/>
              </a:solidFill>
            </a:rPr>
            <a:t>BC Climate Effect</a:t>
          </a:r>
          <a:endParaRPr lang="en-US" sz="36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 exists</a:t>
          </a:r>
          <a:r>
            <a:rPr lang="en-US" sz="2600" baseline="0" dirty="0" smtClean="0"/>
            <a:t> </a:t>
          </a:r>
          <a:r>
            <a:rPr lang="en-US" sz="2600" dirty="0" smtClean="0"/>
            <a:t>in climate models</a:t>
          </a:r>
          <a:r>
            <a:rPr lang="en-US" sz="2600" dirty="0" smtClean="0"/>
            <a:t>.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a:t>
          </a:r>
          <a:r>
            <a:rPr lang="en-US" sz="2600" dirty="0" smtClean="0"/>
            <a:t>is one </a:t>
          </a:r>
          <a:r>
            <a:rPr lang="en-US" sz="2600" b="1" dirty="0" smtClean="0"/>
            <a:t>key contribution </a:t>
          </a:r>
          <a:r>
            <a:rPr lang="en-US" sz="2600" dirty="0" smtClean="0"/>
            <a:t>to the uncertainties of </a:t>
          </a:r>
          <a:r>
            <a:rPr lang="en-US" sz="2600" dirty="0" smtClean="0"/>
            <a:t>estimating</a:t>
          </a:r>
          <a:r>
            <a:rPr lang="en-US" sz="2600" baseline="0" dirty="0" smtClean="0"/>
            <a:t> </a:t>
          </a:r>
          <a:r>
            <a:rPr lang="en-US" sz="2600" dirty="0" smtClean="0"/>
            <a:t>BC </a:t>
          </a:r>
          <a:r>
            <a:rPr lang="en-US" sz="2600" dirty="0" smtClean="0"/>
            <a:t>burden and climate effect</a:t>
          </a:r>
          <a:r>
            <a:rPr lang="en-US" sz="2600" dirty="0" smtClean="0"/>
            <a: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3600" dirty="0" smtClean="0">
              <a:solidFill>
                <a:schemeClr val="tx1"/>
              </a:solidFill>
            </a:rPr>
            <a:t>Aging in </a:t>
          </a:r>
          <a:r>
            <a:rPr lang="en-US" sz="3600" dirty="0" err="1" smtClean="0">
              <a:solidFill>
                <a:schemeClr val="tx1"/>
              </a:solidFill>
            </a:rPr>
            <a:t>CAMChem</a:t>
          </a:r>
          <a:r>
            <a:rPr lang="en-US" sz="3600" dirty="0" smtClean="0">
              <a:solidFill>
                <a:schemeClr val="tx1"/>
              </a:solidFill>
            </a:rPr>
            <a:t> and </a:t>
          </a:r>
          <a:r>
            <a:rPr lang="en-US" sz="3600" dirty="0" err="1" smtClean="0">
              <a:solidFill>
                <a:schemeClr val="tx1"/>
              </a:solidFill>
            </a:rPr>
            <a:t>PartMC</a:t>
          </a:r>
          <a:r>
            <a:rPr lang="en-US" sz="3600" dirty="0" smtClean="0">
              <a:solidFill>
                <a:schemeClr val="tx1"/>
              </a:solidFill>
            </a:rPr>
            <a:t> MOSAIC</a:t>
          </a:r>
          <a:endParaRPr lang="en-US" sz="36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r>
            <a:rPr lang="en-US" dirty="0" smtClean="0"/>
            <a:t>.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a:t>
          </a:r>
          <a:r>
            <a:rPr lang="en-US" dirty="0" smtClean="0"/>
            <a:t>particles</a:t>
          </a:r>
          <a:r>
            <a:rPr lang="en-US" dirty="0" smtClean="0"/>
            <a:t>.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r>
            <a:rPr lang="en-US" dirty="0" smtClean="0"/>
            <a:t>[2]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38302"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38289"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8289"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CAMChem</a:t>
          </a:r>
          <a:r>
            <a:rPr lang="en-US" sz="2200" kern="1200" dirty="0" smtClean="0"/>
            <a:t> uses </a:t>
          </a:r>
          <a:r>
            <a:rPr lang="en-US" sz="2200" b="1" kern="1200" dirty="0" smtClean="0">
              <a:solidFill>
                <a:schemeClr val="tx1"/>
              </a:solidFill>
            </a:rPr>
            <a:t>mechanistic</a:t>
          </a:r>
          <a:r>
            <a:rPr lang="en-US" sz="2200" kern="1200" dirty="0" smtClean="0"/>
            <a:t> aging rates,</a:t>
          </a:r>
          <a:r>
            <a:rPr lang="en-US" sz="2200" kern="1200" baseline="0" dirty="0" smtClean="0"/>
            <a:t> </a:t>
          </a:r>
          <a:r>
            <a:rPr lang="en-US" sz="2200" kern="1200" dirty="0" smtClean="0"/>
            <a:t>very </a:t>
          </a:r>
          <a:r>
            <a:rPr lang="en-US" sz="2200" b="1" kern="1200" dirty="0" smtClean="0"/>
            <a:t>sensitive</a:t>
          </a:r>
          <a:r>
            <a:rPr lang="en-US" sz="2200" kern="1200" dirty="0" smtClean="0"/>
            <a:t> to the choices of assumed parameters.</a:t>
          </a:r>
          <a:endParaRPr lang="en-US" sz="22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-MOSAIC</a:t>
          </a:r>
          <a:r>
            <a:rPr lang="en-US" sz="2200" kern="1200" baseline="0" dirty="0" smtClean="0"/>
            <a:t> </a:t>
          </a:r>
          <a:r>
            <a:rPr lang="en-US" sz="2200" kern="1200" dirty="0" smtClean="0"/>
            <a:t>estimates BC aging timescales </a:t>
          </a:r>
          <a:r>
            <a:rPr lang="en-US" sz="2200" b="1" kern="1200" dirty="0" smtClean="0"/>
            <a:t>more precisely</a:t>
          </a:r>
          <a:r>
            <a:rPr lang="en-US" sz="2200" b="1" kern="1200" baseline="0" dirty="0" smtClean="0"/>
            <a:t> </a:t>
          </a:r>
          <a:r>
            <a:rPr lang="en-US" sz="2200" kern="1200" dirty="0" smtClean="0"/>
            <a:t>by tracing the mass and</a:t>
          </a:r>
          <a:r>
            <a:rPr lang="en-US" sz="2200" kern="1200" baseline="0" dirty="0" smtClean="0"/>
            <a:t> composition of </a:t>
          </a:r>
          <a:r>
            <a:rPr lang="en-US" sz="2200" kern="1200" dirty="0" smtClean="0"/>
            <a:t>individual particles.</a:t>
          </a:r>
          <a:endParaRPr lang="en-US" sz="22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-MOSIAC </a:t>
          </a:r>
          <a:r>
            <a:rPr lang="en-US" sz="2200" b="1" kern="1200" dirty="0" smtClean="0"/>
            <a:t>parameterization of BC’s aging </a:t>
          </a:r>
          <a:r>
            <a:rPr lang="en-US" sz="2200" kern="1200" dirty="0" smtClean="0"/>
            <a:t>can be applied to the </a:t>
          </a:r>
          <a:r>
            <a:rPr lang="en-US" sz="2200" b="1" kern="1200" dirty="0" smtClean="0"/>
            <a:t>output of </a:t>
          </a:r>
          <a:r>
            <a:rPr lang="en-US" sz="2200" b="1" kern="1200" dirty="0" err="1" smtClean="0"/>
            <a:t>CAMChem</a:t>
          </a:r>
          <a:r>
            <a:rPr lang="en-US" sz="2200" b="1" kern="1200" baseline="0" dirty="0" smtClean="0"/>
            <a:t> model </a:t>
          </a:r>
          <a:r>
            <a:rPr lang="en-US" sz="2200" kern="1200" dirty="0" smtClean="0"/>
            <a:t>to assess the accuracy of</a:t>
          </a:r>
          <a:r>
            <a:rPr lang="en-US" sz="2200" kern="1200" baseline="0" dirty="0" smtClean="0"/>
            <a:t> its </a:t>
          </a:r>
          <a:r>
            <a:rPr lang="en-US" sz="2200" kern="1200" dirty="0" smtClean="0"/>
            <a:t>aging criterion. </a:t>
          </a:r>
          <a:endParaRPr lang="en-US" sz="22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r>
            <a:rPr lang="en-US" sz="3100" b="1" kern="1200" baseline="0" dirty="0" smtClean="0">
              <a:solidFill>
                <a:schemeClr val="tx1"/>
              </a:solidFill>
            </a:rPr>
            <a:t>)</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kern="1200" dirty="0" smtClean="0">
              <a:solidFill>
                <a:schemeClr val="tx1"/>
              </a:solidFill>
            </a:rPr>
            <a:t>BC Climate Effect</a:t>
          </a:r>
          <a:endParaRPr lang="en-US" sz="3600" kern="1200" dirty="0">
            <a:solidFill>
              <a:schemeClr val="tx1"/>
            </a:solidFill>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 exists</a:t>
          </a:r>
          <a:r>
            <a:rPr lang="en-US" sz="2600" kern="1200" baseline="0" dirty="0" smtClean="0"/>
            <a:t> </a:t>
          </a:r>
          <a:r>
            <a:rPr lang="en-US" sz="2600" kern="1200" dirty="0" smtClean="0"/>
            <a:t>in climate models</a:t>
          </a:r>
          <a:r>
            <a:rPr lang="en-US" sz="2600" kern="1200" dirty="0" smtClean="0"/>
            <a:t>.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a:t>
          </a:r>
          <a:r>
            <a:rPr lang="en-US" sz="2600" kern="1200" dirty="0" smtClean="0"/>
            <a:t>is one </a:t>
          </a:r>
          <a:r>
            <a:rPr lang="en-US" sz="2600" b="1" kern="1200" dirty="0" smtClean="0"/>
            <a:t>key contribution </a:t>
          </a:r>
          <a:r>
            <a:rPr lang="en-US" sz="2600" kern="1200" dirty="0" smtClean="0"/>
            <a:t>to the uncertainties of </a:t>
          </a:r>
          <a:r>
            <a:rPr lang="en-US" sz="2600" kern="1200" dirty="0" smtClean="0"/>
            <a:t>estimating</a:t>
          </a:r>
          <a:r>
            <a:rPr lang="en-US" sz="2600" kern="1200" baseline="0" dirty="0" smtClean="0"/>
            <a:t> </a:t>
          </a:r>
          <a:r>
            <a:rPr lang="en-US" sz="2600" kern="1200" dirty="0" smtClean="0"/>
            <a:t>BC </a:t>
          </a:r>
          <a:r>
            <a:rPr lang="en-US" sz="2600" kern="1200" dirty="0" smtClean="0"/>
            <a:t>burden and climate effect</a:t>
          </a:r>
          <a:r>
            <a:rPr lang="en-US" sz="2600" kern="1200" dirty="0" smtClean="0"/>
            <a: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3" y="288099"/>
          <a:ext cx="9589464" cy="793941"/>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kern="1200" dirty="0" smtClean="0">
              <a:solidFill>
                <a:schemeClr val="tx1"/>
              </a:solidFill>
            </a:rPr>
            <a:t>Aging in </a:t>
          </a:r>
          <a:r>
            <a:rPr lang="en-US" sz="3600" kern="1200" dirty="0" err="1" smtClean="0">
              <a:solidFill>
                <a:schemeClr val="tx1"/>
              </a:solidFill>
            </a:rPr>
            <a:t>CAMChem</a:t>
          </a:r>
          <a:r>
            <a:rPr lang="en-US" sz="3600" kern="1200" dirty="0" smtClean="0">
              <a:solidFill>
                <a:schemeClr val="tx1"/>
              </a:solidFill>
            </a:rPr>
            <a:t> and </a:t>
          </a:r>
          <a:r>
            <a:rPr lang="en-US" sz="3600" kern="1200" dirty="0" err="1" smtClean="0">
              <a:solidFill>
                <a:schemeClr val="tx1"/>
              </a:solidFill>
            </a:rPr>
            <a:t>PartMC</a:t>
          </a:r>
          <a:r>
            <a:rPr lang="en-US" sz="3600" kern="1200" dirty="0" smtClean="0">
              <a:solidFill>
                <a:schemeClr val="tx1"/>
              </a:solidFill>
            </a:rPr>
            <a:t> MOSAIC</a:t>
          </a:r>
          <a:endParaRPr lang="en-US" sz="3600" kern="1200" dirty="0">
            <a:solidFill>
              <a:schemeClr val="tx1"/>
            </a:solidFill>
          </a:endParaRPr>
        </a:p>
      </dsp:txBody>
      <dsp:txXfrm>
        <a:off x="23257" y="311353"/>
        <a:ext cx="9542956" cy="747433"/>
      </dsp:txXfrm>
    </dsp:sp>
    <dsp:sp modelId="{38505F6F-681D-9545-A345-32BCB6B0B41D}">
      <dsp:nvSpPr>
        <dsp:cNvPr id="0" name=""/>
        <dsp:cNvSpPr/>
      </dsp:nvSpPr>
      <dsp:spPr>
        <a:xfrm>
          <a:off x="958950" y="1082041"/>
          <a:ext cx="958946" cy="1138111"/>
        </a:xfrm>
        <a:custGeom>
          <a:avLst/>
          <a:gdLst/>
          <a:ahLst/>
          <a:cxnLst/>
          <a:rect l="0" t="0" r="0" b="0"/>
          <a:pathLst>
            <a:path>
              <a:moveTo>
                <a:pt x="0" y="0"/>
              </a:moveTo>
              <a:lnTo>
                <a:pt x="0" y="1138111"/>
              </a:lnTo>
              <a:lnTo>
                <a:pt x="958946" y="1138111"/>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896" y="1560227"/>
          <a:ext cx="7292970"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CAMChem</a:t>
          </a:r>
          <a:r>
            <a:rPr lang="en-US" sz="2300" kern="1200" dirty="0" smtClean="0"/>
            <a:t> uses </a:t>
          </a:r>
          <a:r>
            <a:rPr lang="en-US" sz="2300" b="1" kern="1200" dirty="0" smtClean="0">
              <a:solidFill>
                <a:schemeClr val="tx1"/>
              </a:solidFill>
            </a:rPr>
            <a:t>mechanistic</a:t>
          </a:r>
          <a:r>
            <a:rPr lang="en-US" sz="2300" kern="1200" dirty="0" smtClean="0"/>
            <a:t> aging rates,</a:t>
          </a:r>
          <a:r>
            <a:rPr lang="en-US" sz="2300" kern="1200" baseline="0" dirty="0" smtClean="0"/>
            <a:t> </a:t>
          </a:r>
          <a:r>
            <a:rPr lang="en-US" sz="2300" kern="1200" dirty="0" smtClean="0"/>
            <a:t>very </a:t>
          </a:r>
          <a:r>
            <a:rPr lang="en-US" sz="2300" b="1" kern="1200" dirty="0" smtClean="0"/>
            <a:t>sensitive</a:t>
          </a:r>
          <a:r>
            <a:rPr lang="en-US" sz="2300" kern="1200" dirty="0" smtClean="0"/>
            <a:t> to the choices of assumed parameters</a:t>
          </a:r>
          <a:r>
            <a:rPr lang="en-US" sz="2300" kern="1200" dirty="0" smtClean="0"/>
            <a:t>. [3]</a:t>
          </a:r>
          <a:endParaRPr lang="en-US" sz="2300" kern="1200" dirty="0"/>
        </a:p>
      </dsp:txBody>
      <dsp:txXfrm>
        <a:off x="1956553" y="1598884"/>
        <a:ext cx="7215656" cy="1242536"/>
      </dsp:txXfrm>
    </dsp:sp>
    <dsp:sp modelId="{6659A6AF-33D7-5948-AEB5-9C928231F03B}">
      <dsp:nvSpPr>
        <dsp:cNvPr id="0" name=""/>
        <dsp:cNvSpPr/>
      </dsp:nvSpPr>
      <dsp:spPr>
        <a:xfrm>
          <a:off x="958950" y="1082041"/>
          <a:ext cx="958946" cy="2937773"/>
        </a:xfrm>
        <a:custGeom>
          <a:avLst/>
          <a:gdLst/>
          <a:ahLst/>
          <a:cxnLst/>
          <a:rect l="0" t="0" r="0" b="0"/>
          <a:pathLst>
            <a:path>
              <a:moveTo>
                <a:pt x="0" y="0"/>
              </a:moveTo>
              <a:lnTo>
                <a:pt x="0" y="2937773"/>
              </a:lnTo>
              <a:lnTo>
                <a:pt x="958946" y="293777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896" y="3358263"/>
          <a:ext cx="7292572" cy="132310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Particle resolved model (</a:t>
          </a:r>
          <a:r>
            <a:rPr lang="en-US" sz="2300" kern="1200" dirty="0" err="1" smtClean="0"/>
            <a:t>PartMC</a:t>
          </a:r>
          <a:r>
            <a:rPr lang="en-US" sz="2300" kern="1200" dirty="0" smtClean="0"/>
            <a:t>-MOSAIC)</a:t>
          </a:r>
          <a:r>
            <a:rPr lang="en-US" sz="2300" kern="1200" baseline="0" dirty="0" smtClean="0"/>
            <a:t> </a:t>
          </a:r>
          <a:r>
            <a:rPr lang="en-US" sz="2300" kern="1200" dirty="0" smtClean="0"/>
            <a:t>estimates BC aging timescales </a:t>
          </a:r>
          <a:r>
            <a:rPr lang="en-US" sz="2300" b="1" kern="1200" dirty="0" smtClean="0"/>
            <a:t>more precisely</a:t>
          </a:r>
          <a:r>
            <a:rPr lang="en-US" sz="2300" b="1" kern="1200" baseline="0" dirty="0" smtClean="0"/>
            <a:t> </a:t>
          </a:r>
          <a:r>
            <a:rPr lang="en-US" sz="2300" kern="1200" dirty="0" smtClean="0"/>
            <a:t>by tracing the mass and</a:t>
          </a:r>
          <a:r>
            <a:rPr lang="en-US" sz="2300" kern="1200" baseline="0" dirty="0" smtClean="0"/>
            <a:t> composition of </a:t>
          </a:r>
          <a:r>
            <a:rPr lang="en-US" sz="2300" kern="1200" dirty="0" smtClean="0"/>
            <a:t>individual </a:t>
          </a:r>
          <a:r>
            <a:rPr lang="en-US" sz="2300" kern="1200" dirty="0" smtClean="0"/>
            <a:t>particles</a:t>
          </a:r>
          <a:r>
            <a:rPr lang="en-US" sz="2300" kern="1200" dirty="0" smtClean="0"/>
            <a:t>. [4]</a:t>
          </a:r>
          <a:endParaRPr lang="en-US" sz="2300" kern="1200" dirty="0"/>
        </a:p>
      </dsp:txBody>
      <dsp:txXfrm>
        <a:off x="1956648" y="3397015"/>
        <a:ext cx="7215068" cy="1245598"/>
      </dsp:txXfrm>
    </dsp:sp>
    <dsp:sp modelId="{DB67A272-6A66-5244-95DC-713F7333D3D8}">
      <dsp:nvSpPr>
        <dsp:cNvPr id="0" name=""/>
        <dsp:cNvSpPr/>
      </dsp:nvSpPr>
      <dsp:spPr>
        <a:xfrm>
          <a:off x="958950" y="1082041"/>
          <a:ext cx="958946" cy="4737436"/>
        </a:xfrm>
        <a:custGeom>
          <a:avLst/>
          <a:gdLst/>
          <a:ahLst/>
          <a:cxnLst/>
          <a:rect l="0" t="0" r="0" b="0"/>
          <a:pathLst>
            <a:path>
              <a:moveTo>
                <a:pt x="0" y="0"/>
              </a:moveTo>
              <a:lnTo>
                <a:pt x="0" y="4737436"/>
              </a:lnTo>
              <a:lnTo>
                <a:pt x="958946" y="473743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896" y="5159551"/>
          <a:ext cx="7292572"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PartMC</a:t>
          </a:r>
          <a:r>
            <a:rPr lang="en-US" sz="2300" kern="1200" dirty="0" smtClean="0"/>
            <a:t>-MOSIAC </a:t>
          </a:r>
          <a:r>
            <a:rPr lang="en-US" sz="2300" b="1" kern="1200" dirty="0" smtClean="0"/>
            <a:t>parameterization of BC’s aging </a:t>
          </a:r>
          <a:r>
            <a:rPr lang="en-US" sz="2300" kern="1200" dirty="0" smtClean="0"/>
            <a:t>can be applied to the </a:t>
          </a:r>
          <a:r>
            <a:rPr lang="en-US" sz="2300" b="1" kern="1200" dirty="0" smtClean="0"/>
            <a:t>output of </a:t>
          </a:r>
          <a:r>
            <a:rPr lang="en-US" sz="2300" b="1" kern="1200" dirty="0" err="1" smtClean="0"/>
            <a:t>CAMChem</a:t>
          </a:r>
          <a:r>
            <a:rPr lang="en-US" sz="2300" b="1" kern="1200" baseline="0" dirty="0" smtClean="0"/>
            <a:t> model </a:t>
          </a:r>
          <a:r>
            <a:rPr lang="en-US" sz="2300" kern="1200" dirty="0" smtClean="0"/>
            <a:t>to assess the accuracy of</a:t>
          </a:r>
          <a:r>
            <a:rPr lang="en-US" sz="2300" kern="1200" baseline="0" dirty="0" smtClean="0"/>
            <a:t> its </a:t>
          </a:r>
          <a:r>
            <a:rPr lang="en-US" sz="2300" kern="1200" dirty="0" smtClean="0"/>
            <a:t>aging criterion. </a:t>
          </a:r>
          <a:r>
            <a:rPr lang="en-US" sz="2300" kern="1200" dirty="0" smtClean="0"/>
            <a:t>[2]</a:t>
          </a:r>
          <a:endParaRPr lang="en-US" sz="2300" kern="1200" dirty="0"/>
        </a:p>
      </dsp:txBody>
      <dsp:txXfrm>
        <a:off x="1956553" y="5198208"/>
        <a:ext cx="7215258" cy="124253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1/16/17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1/16/17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1/16/17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1/16/17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1/16/17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1/16/17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1/16/17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1/16/17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1/16/17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1/16/17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13.png"/><Relationship Id="rId28" Type="http://schemas.openxmlformats.org/officeDocument/2006/relationships/image" Target="../media/image14.png"/><Relationship Id="rId29" Type="http://schemas.openxmlformats.org/officeDocument/2006/relationships/image" Target="../media/image15.png"/><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16.png"/><Relationship Id="rId31" Type="http://schemas.openxmlformats.org/officeDocument/2006/relationships/image" Target="../media/image17.png"/><Relationship Id="rId32" Type="http://schemas.openxmlformats.org/officeDocument/2006/relationships/image" Target="../media/image18.png"/><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20.png"/><Relationship Id="rId34" Type="http://schemas.openxmlformats.org/officeDocument/2006/relationships/image" Target="../media/image28.png"/><Relationship Id="rId35" Type="http://schemas.openxmlformats.org/officeDocument/2006/relationships/image" Target="../media/image4.emf"/><Relationship Id="rId36" Type="http://schemas.openxmlformats.org/officeDocument/2006/relationships/image" Target="../media/image5.emf"/><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6.emf"/><Relationship Id="rId38" Type="http://schemas.openxmlformats.org/officeDocument/2006/relationships/oleObject" Target="../embeddings/oleObject4.bin"/><Relationship Id="rId39" Type="http://schemas.openxmlformats.org/officeDocument/2006/relationships/image" Target="../media/image1.emf"/><Relationship Id="rId40" Type="http://schemas.openxmlformats.org/officeDocument/2006/relationships/image" Target="../media/image29.png"/><Relationship Id="rId41" Type="http://schemas.openxmlformats.org/officeDocument/2006/relationships/image" Target="../media/image30.png"/><Relationship Id="rId42" Type="http://schemas.openxmlformats.org/officeDocument/2006/relationships/image" Target="../media/image31.png"/><Relationship Id="rId43" Type="http://schemas.openxmlformats.org/officeDocument/2006/relationships/image" Target="../media/image32.png"/><Relationship Id="rId44" Type="http://schemas.openxmlformats.org/officeDocument/2006/relationships/image" Target="../media/image33.png"/><Relationship Id="rId45" Type="http://schemas.openxmlformats.org/officeDocument/2006/relationships/image" Target="../media/image3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059"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087"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01"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9992879"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vertical profiles and direct radiative forcing in the Arctic are very sensitive to </a:t>
            </a:r>
            <a:r>
              <a:rPr lang="en-US" sz="2800" dirty="0" smtClean="0"/>
              <a:t>the choices </a:t>
            </a:r>
            <a:r>
              <a:rPr lang="en-US" sz="2800" dirty="0"/>
              <a:t>of aging criterion. </a:t>
            </a:r>
            <a:endParaRPr lang="en-US" altLang="zh-CN" sz="2800" dirty="0"/>
          </a:p>
          <a:p>
            <a:pPr marL="457200" lvl="1" indent="-457200" algn="just" eaLnBrk="1" hangingPunct="1">
              <a:buFont typeface="Arial" charset="0"/>
              <a:buChar char="•"/>
            </a:pPr>
            <a:r>
              <a:rPr lang="en-US" altLang="zh-CN" sz="2800" dirty="0"/>
              <a:t>Aging 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role in BC aging.</a:t>
            </a:r>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a:t>PartMC</a:t>
            </a:r>
            <a:r>
              <a:rPr lang="en-US" altLang="zh-CN" sz="2800" dirty="0"/>
              <a:t> MOSAIC 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a:latin typeface="Georgia" charset="0"/>
                <a:ea typeface="Georgia" charset="0"/>
                <a:cs typeface="Georgia" charset="0"/>
              </a:rPr>
              <a:t>4-mode Modal 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4000" b="1" u="sng" dirty="0">
              <a:solidFill>
                <a:srgbClr val="131F33"/>
              </a:solidFill>
            </a:endParaRPr>
          </a:p>
          <a:p>
            <a:pPr eaLnBrk="1" hangingPunct="1"/>
            <a:r>
              <a:rPr lang="en-GB" altLang="en-US" sz="4000" b="1" u="sng" dirty="0">
                <a:solidFill>
                  <a:srgbClr val="131F33"/>
                </a:solidFill>
              </a:rPr>
              <a:t>Results</a:t>
            </a:r>
          </a:p>
          <a:p>
            <a:pPr eaLnBrk="1" hangingPunct="1"/>
            <a:endParaRPr lang="en-GB" altLang="en-US" sz="2800" b="1" dirty="0">
              <a:latin typeface="Georgia" charset="0"/>
              <a:ea typeface="Georgia" charset="0"/>
              <a:cs typeface="Georgia" charset="0"/>
            </a:endParaRPr>
          </a:p>
          <a:p>
            <a:pPr eaLnBrk="1" hangingPunct="1"/>
            <a:r>
              <a:rPr lang="en-GB" altLang="en-US" sz="2800" b="1" dirty="0" smtClean="0">
                <a:latin typeface="Georgia" charset="0"/>
                <a:ea typeface="Georgia" charset="0"/>
                <a:cs typeface="Georgia" charset="0"/>
              </a:rPr>
              <a:t>1. Sensitivity </a:t>
            </a:r>
            <a:r>
              <a:rPr lang="en-GB" altLang="en-US" sz="2800" b="1" dirty="0">
                <a:latin typeface="Georgia" charset="0"/>
                <a:ea typeface="Georgia" charset="0"/>
                <a:cs typeface="Georgia" charset="0"/>
              </a:rPr>
              <a:t>Analysis on </a:t>
            </a:r>
            <a:r>
              <a:rPr lang="en-GB" altLang="en-US" sz="2800" b="1" dirty="0" smtClean="0">
                <a:latin typeface="Georgia" charset="0"/>
                <a:ea typeface="Georgia" charset="0"/>
                <a:cs typeface="Georgia" charset="0"/>
              </a:rPr>
              <a:t>the Number </a:t>
            </a:r>
            <a:r>
              <a:rPr lang="en-GB" altLang="en-US" sz="2800" b="1" dirty="0">
                <a:latin typeface="Georgia" charset="0"/>
                <a:ea typeface="Georgia" charset="0"/>
                <a:cs typeface="Georgia" charset="0"/>
              </a:rPr>
              <a:t>of Monolayers</a:t>
            </a: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800" b="1" dirty="0" smtClean="0">
                <a:latin typeface="Georgia" charset="0"/>
                <a:ea typeface="Georgia" charset="0"/>
                <a:cs typeface="Georgia" charset="0"/>
              </a:rPr>
              <a:t>2. </a:t>
            </a:r>
            <a:r>
              <a:rPr lang="en-US" sz="2800" b="1" dirty="0" smtClean="0">
                <a:latin typeface="Georgia" charset="0"/>
                <a:ea typeface="Georgia" charset="0"/>
                <a:cs typeface="Georgia" charset="0"/>
              </a:rPr>
              <a:t>BC </a:t>
            </a:r>
            <a:r>
              <a:rPr lang="en-US" sz="2800" b="1" dirty="0">
                <a:latin typeface="Georgia" charset="0"/>
                <a:ea typeface="Georgia" charset="0"/>
                <a:cs typeface="Georgia" charset="0"/>
              </a:rPr>
              <a:t>Mixing State from </a:t>
            </a:r>
            <a:r>
              <a:rPr lang="en-US" sz="2800" b="1" dirty="0" smtClean="0">
                <a:latin typeface="Georgia" charset="0"/>
                <a:ea typeface="Georgia" charset="0"/>
                <a:cs typeface="Georgia" charset="0"/>
              </a:rPr>
              <a:t>L1 and L8</a:t>
            </a: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Annual </a:t>
            </a:r>
            <a:r>
              <a:rPr lang="en-GB" altLang="en-US" sz="2800" b="1" dirty="0" smtClean="0">
                <a:ea typeface="Georgia" charset="0"/>
                <a:cs typeface="Georgia" charset="0"/>
              </a:rPr>
              <a:t>Direct </a:t>
            </a:r>
            <a:r>
              <a:rPr lang="en-GB" altLang="en-US" sz="2800" b="1" dirty="0">
                <a:ea typeface="Georgia" charset="0"/>
                <a:cs typeface="Georgia" charset="0"/>
              </a:rPr>
              <a:t>Radiative Forcing of BC in the Arctic</a:t>
            </a: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Black Carbon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pSp>
        <p:nvGrpSpPr>
          <p:cNvPr id="4" name="Group 3"/>
          <p:cNvGrpSpPr/>
          <p:nvPr/>
        </p:nvGrpSpPr>
        <p:grpSpPr>
          <a:xfrm>
            <a:off x="12114423" y="7440503"/>
            <a:ext cx="8840576" cy="7570897"/>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064562"/>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887484"/>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827746" y="16916400"/>
            <a:ext cx="5104805" cy="3692842"/>
            <a:chOff x="15827746" y="19301176"/>
            <a:chExt cx="5104805" cy="369284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a:endCxn id="17" idx="0"/>
          </p:cNvCxnSpPr>
          <p:nvPr/>
        </p:nvCxnSpPr>
        <p:spPr>
          <a:xfrm>
            <a:off x="17141366" y="13030200"/>
            <a:ext cx="2390910" cy="1421515"/>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817153" y="12039359"/>
            <a:ext cx="2648425" cy="990841"/>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199643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50517567"/>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1887658390"/>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224867" y="14451715"/>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5603200"/>
            <a:ext cx="2925798" cy="461665"/>
          </a:xfrm>
          <a:prstGeom prst="rect">
            <a:avLst/>
          </a:prstGeom>
          <a:noFill/>
        </p:spPr>
        <p:txBody>
          <a:bodyPr wrap="square" rtlCol="0">
            <a:spAutoFit/>
          </a:bodyPr>
          <a:lstStyle/>
          <a:p>
            <a:r>
              <a:rPr lang="en-US" sz="2400" b="1" dirty="0" smtClean="0"/>
              <a:t>L8 (default)</a:t>
            </a:r>
            <a:endParaRPr lang="en-US" sz="2400" b="1" dirty="0"/>
          </a:p>
        </p:txBody>
      </p:sp>
      <p:sp>
        <p:nvSpPr>
          <p:cNvPr id="202" name="TextBox 201"/>
          <p:cNvSpPr txBox="1"/>
          <p:nvPr/>
        </p:nvSpPr>
        <p:spPr>
          <a:xfrm>
            <a:off x="11984121" y="28799135"/>
            <a:ext cx="3052024" cy="461665"/>
          </a:xfrm>
          <a:prstGeom prst="rect">
            <a:avLst/>
          </a:prstGeom>
          <a:noFill/>
        </p:spPr>
        <p:txBody>
          <a:bodyPr wrap="square" rtlCol="0">
            <a:spAutoFit/>
          </a:bodyPr>
          <a:lstStyle/>
          <a:p>
            <a:r>
              <a:rPr lang="en-US" sz="2400" b="1" dirty="0" smtClean="0"/>
              <a:t>(L1– L8) / L8</a:t>
            </a:r>
            <a:endParaRPr lang="en-US" sz="2400" b="1" dirty="0"/>
          </a:p>
        </p:txBody>
      </p:sp>
      <p:sp>
        <p:nvSpPr>
          <p:cNvPr id="36" name="TextBox 35"/>
          <p:cNvSpPr txBox="1"/>
          <p:nvPr/>
        </p:nvSpPr>
        <p:spPr>
          <a:xfrm>
            <a:off x="13240414" y="31013400"/>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grpSp>
        <p:nvGrpSpPr>
          <p:cNvPr id="43" name="Group 42"/>
          <p:cNvGrpSpPr/>
          <p:nvPr/>
        </p:nvGrpSpPr>
        <p:grpSpPr>
          <a:xfrm>
            <a:off x="22326599" y="25508138"/>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42" name="Group 41"/>
          <p:cNvGrpSpPr/>
          <p:nvPr/>
        </p:nvGrpSpPr>
        <p:grpSpPr>
          <a:xfrm>
            <a:off x="22460024" y="5605848"/>
            <a:ext cx="12299460" cy="9210905"/>
            <a:chOff x="22330045" y="21349243"/>
            <a:chExt cx="12299460" cy="9210905"/>
          </a:xfrm>
        </p:grpSpPr>
        <p:sp>
          <p:nvSpPr>
            <p:cNvPr id="129" name="TextBox 128"/>
            <p:cNvSpPr txBox="1"/>
            <p:nvPr/>
          </p:nvSpPr>
          <p:spPr>
            <a:xfrm>
              <a:off x="28416415" y="28316395"/>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674940" y="27782995"/>
              <a:ext cx="4924032" cy="2777153"/>
              <a:chOff x="2086345" y="583558"/>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58355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27340" y="21349243"/>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674940" y="22579649"/>
              <a:ext cx="1752600" cy="461665"/>
            </a:xfrm>
            <a:prstGeom prst="rect">
              <a:avLst/>
            </a:prstGeom>
            <a:noFill/>
          </p:spPr>
          <p:txBody>
            <a:bodyPr wrap="square" rtlCol="0">
              <a:spAutoFit/>
            </a:bodyPr>
            <a:lstStyle/>
            <a:p>
              <a:r>
                <a:rPr lang="en-US" sz="2400" b="1" dirty="0" smtClean="0"/>
                <a:t>March</a:t>
              </a:r>
              <a:endParaRPr lang="en-US" sz="2400" b="1" dirty="0"/>
            </a:p>
          </p:txBody>
        </p:sp>
        <p:grpSp>
          <p:nvGrpSpPr>
            <p:cNvPr id="21" name="Group 20"/>
            <p:cNvGrpSpPr/>
            <p:nvPr/>
          </p:nvGrpSpPr>
          <p:grpSpPr>
            <a:xfrm>
              <a:off x="23945920" y="21948223"/>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4429693" y="680523"/>
                  <a:ext cx="1879491" cy="1715186"/>
                </a:xfrm>
                <a:prstGeom prst="rect">
                  <a:avLst/>
                </a:prstGeom>
              </p:spPr>
            </p:pic>
            <p:pic>
              <p:nvPicPr>
                <p:cNvPr id="73" name="Picture 72"/>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2972047" y="691116"/>
                  <a:ext cx="1819531" cy="1716014"/>
                </a:xfrm>
                <a:prstGeom prst="rect">
                  <a:avLst/>
                </a:prstGeom>
              </p:spPr>
            </p:pic>
            <p:pic>
              <p:nvPicPr>
                <p:cNvPr id="80" name="Picture 79"/>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31" name="TextBox 130"/>
            <p:cNvSpPr txBox="1"/>
            <p:nvPr/>
          </p:nvSpPr>
          <p:spPr>
            <a:xfrm>
              <a:off x="22330045" y="25871342"/>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6947195"/>
            <a:chOff x="22409980" y="16687800"/>
            <a:chExt cx="9822620" cy="6947195"/>
          </a:xfrm>
        </p:grpSpPr>
        <p:grpSp>
          <p:nvGrpSpPr>
            <p:cNvPr id="15" name="Group 14"/>
            <p:cNvGrpSpPr/>
            <p:nvPr/>
          </p:nvGrpSpPr>
          <p:grpSpPr>
            <a:xfrm>
              <a:off x="22409980" y="16687800"/>
              <a:ext cx="9501320" cy="6947195"/>
              <a:chOff x="25136775" y="13934954"/>
              <a:chExt cx="9501320" cy="6947195"/>
            </a:xfrm>
          </p:grpSpPr>
          <p:sp>
            <p:nvSpPr>
              <p:cNvPr id="22" name="TextBox 21"/>
              <p:cNvSpPr txBox="1"/>
              <p:nvPr/>
            </p:nvSpPr>
            <p:spPr>
              <a:xfrm>
                <a:off x="25746602" y="200511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184690" y="15066842"/>
                <a:ext cx="5352182" cy="4649198"/>
                <a:chOff x="24813318" y="14886222"/>
                <a:chExt cx="5123295" cy="4649198"/>
              </a:xfrm>
            </p:grpSpPr>
            <p:grpSp>
              <p:nvGrpSpPr>
                <p:cNvPr id="28" name="Group 27"/>
                <p:cNvGrpSpPr/>
                <p:nvPr/>
              </p:nvGrpSpPr>
              <p:grpSpPr>
                <a:xfrm>
                  <a:off x="24813318" y="14886222"/>
                  <a:ext cx="5123295" cy="4649198"/>
                  <a:chOff x="26746108" y="14882485"/>
                  <a:chExt cx="5123295" cy="4649198"/>
                </a:xfrm>
              </p:grpSpPr>
              <p:pic>
                <p:nvPicPr>
                  <p:cNvPr id="18" name="Picture 17"/>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smtClean="0"/>
                <a:t>March (992hPa)	September (992hPa)</a:t>
              </a:r>
              <a:endParaRPr lang="en-US" sz="2400" b="1" dirty="0"/>
            </a:p>
          </p:txBody>
        </p:sp>
      </p:grpSp>
      <p:cxnSp>
        <p:nvCxnSpPr>
          <p:cNvPr id="206" name="Straight Arrow Connector 205"/>
          <p:cNvCxnSpPr>
            <a:endCxn id="22" idx="0"/>
          </p:cNvCxnSpPr>
          <p:nvPr/>
        </p:nvCxnSpPr>
        <p:spPr>
          <a:xfrm flipH="1">
            <a:off x="27337244" y="200145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0145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326086"/>
            <a:ext cx="3137287" cy="2491737"/>
            <a:chOff x="5842896" y="1630112"/>
            <a:chExt cx="2351079" cy="1994177"/>
          </a:xfrm>
        </p:grpSpPr>
        <p:pic>
          <p:nvPicPr>
            <p:cNvPr id="214" name="Picture 213"/>
            <p:cNvPicPr>
              <a:picLocks noChangeAspect="1"/>
            </p:cNvPicPr>
            <p:nvPr/>
          </p:nvPicPr>
          <p:blipFill>
            <a:blip r:embed="rId35"/>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6"/>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7"/>
            <a:stretch>
              <a:fillRect/>
            </a:stretch>
          </p:blipFill>
          <p:spPr>
            <a:xfrm>
              <a:off x="7606142" y="2979093"/>
              <a:ext cx="432298" cy="631819"/>
            </a:xfrm>
            <a:prstGeom prst="rect">
              <a:avLst/>
            </a:prstGeom>
          </p:spPr>
        </p:pic>
      </p:grpSp>
      <p:sp>
        <p:nvSpPr>
          <p:cNvPr id="227" name="TextBox 226"/>
          <p:cNvSpPr txBox="1"/>
          <p:nvPr/>
        </p:nvSpPr>
        <p:spPr>
          <a:xfrm>
            <a:off x="38809890" y="16129132"/>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r>
              <a:rPr lang="en-US" sz="2400" dirty="0" smtClean="0"/>
              <a:t>.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r>
              <a:rPr lang="en-US" sz="2400" dirty="0" smtClean="0"/>
              <a:t>[2]</a:t>
            </a:r>
            <a:endParaRPr lang="en-US" altLang="zh-CN" sz="2400" dirty="0"/>
          </a:p>
        </p:txBody>
      </p:sp>
      <p:grpSp>
        <p:nvGrpSpPr>
          <p:cNvPr id="228" name="Group 227"/>
          <p:cNvGrpSpPr/>
          <p:nvPr/>
        </p:nvGrpSpPr>
        <p:grpSpPr>
          <a:xfrm>
            <a:off x="38592288" y="14630886"/>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149" name="Equation" r:id="rId38" imgW="1625600" imgH="254000" progId="Equation.DSMT4">
                    <p:embed/>
                  </p:oleObj>
                </mc:Choice>
                <mc:Fallback>
                  <p:oleObj name="Equation" r:id="rId38" imgW="1625600" imgH="254000" progId="Equation.DSMT4">
                    <p:embed/>
                    <p:pic>
                      <p:nvPicPr>
                        <p:cNvPr id="0" name=""/>
                        <p:cNvPicPr/>
                        <p:nvPr/>
                      </p:nvPicPr>
                      <p:blipFill>
                        <a:blip r:embed="rId39"/>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836694"/>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pic>
        <p:nvPicPr>
          <p:cNvPr id="13" name="Picture 12"/>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13912892" y="27601700"/>
            <a:ext cx="7179508" cy="3351177"/>
          </a:xfrm>
          <a:prstGeom prst="rect">
            <a:avLst/>
          </a:prstGeom>
        </p:spPr>
      </p:pic>
      <p:sp>
        <p:nvSpPr>
          <p:cNvPr id="232" name="Rectangle 35"/>
          <p:cNvSpPr>
            <a:spLocks noChangeArrowheads="1"/>
          </p:cNvSpPr>
          <p:nvPr/>
        </p:nvSpPr>
        <p:spPr bwMode="auto">
          <a:xfrm>
            <a:off x="33139547" y="25882044"/>
            <a:ext cx="10044349" cy="62187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smtClean="0"/>
          </a:p>
          <a:p>
            <a:pPr marL="514350" indent="-514350">
              <a:buFont typeface="+mj-lt"/>
              <a:buAutoNum type="arabicPeriod"/>
            </a:pPr>
            <a:r>
              <a:rPr lang="en-US" sz="2300" dirty="0" smtClean="0"/>
              <a:t>Bond </a:t>
            </a:r>
            <a:r>
              <a:rPr lang="en-US" sz="2300" dirty="0"/>
              <a:t>T., et al</a:t>
            </a:r>
            <a:r>
              <a:rPr lang="en-US" sz="2300" dirty="0" smtClean="0"/>
              <a:t>.: </a:t>
            </a:r>
            <a:r>
              <a:rPr lang="en-US" sz="2300" dirty="0"/>
              <a:t>Bounding the role of black carbon in the climate system: A scientific assessment. </a:t>
            </a:r>
            <a:r>
              <a:rPr lang="en-US" sz="2300" i="1" dirty="0"/>
              <a:t>J. </a:t>
            </a:r>
            <a:r>
              <a:rPr lang="en-US" sz="2300" i="1" dirty="0" err="1"/>
              <a:t>Geophys</a:t>
            </a:r>
            <a:r>
              <a:rPr lang="en-US" sz="2300" i="1" dirty="0"/>
              <a:t>. Res. Atmos</a:t>
            </a:r>
            <a:r>
              <a:rPr lang="en-US" sz="2300" dirty="0"/>
              <a:t>.,  118, 5380–5552, 2013</a:t>
            </a:r>
            <a:r>
              <a:rPr lang="en-US" sz="2300" dirty="0" smtClean="0"/>
              <a:t>.</a:t>
            </a:r>
          </a:p>
          <a:p>
            <a:pPr marL="514350" indent="-514350">
              <a:buFont typeface="+mj-lt"/>
              <a:buAutoNum type="arabicPeriod"/>
            </a:pPr>
            <a:r>
              <a:rPr lang="en-US" sz="2300" dirty="0"/>
              <a:t>Fierce, L, et al.: Toward reduced representation of mixing state for simulating aerosol effects on climate. Bull. Amer. Meteor. Soc. doi:10.1175/BAMS-D-16-0028.1, in press</a:t>
            </a:r>
            <a:r>
              <a:rPr lang="en-US" sz="2300" dirty="0" smtClean="0"/>
              <a:t>.</a:t>
            </a:r>
          </a:p>
          <a:p>
            <a:pPr marL="514350" indent="-514350">
              <a:buFont typeface="+mj-lt"/>
              <a:buAutoNum type="arabicPeriod"/>
            </a:pPr>
            <a:r>
              <a:rPr lang="en-US" sz="2300" dirty="0" smtClean="0"/>
              <a:t>Liu</a:t>
            </a:r>
            <a:r>
              <a:rPr lang="en-US" sz="2300" dirty="0"/>
              <a:t>, X., et al. </a:t>
            </a:r>
            <a:r>
              <a:rPr lang="en-US" sz="2300" dirty="0" smtClean="0"/>
              <a:t>:Toward </a:t>
            </a:r>
            <a:r>
              <a:rPr lang="en-US" sz="2300" dirty="0"/>
              <a:t>a minimal representation of aerosols in climate models: description and evaluation in the Community Atmosphere Model CAM5. </a:t>
            </a:r>
            <a:r>
              <a:rPr lang="en-US" sz="2300" i="1" dirty="0" err="1"/>
              <a:t>Geosci</a:t>
            </a:r>
            <a:r>
              <a:rPr lang="en-US" sz="2300" i="1" dirty="0"/>
              <a:t>. Model Dev</a:t>
            </a:r>
            <a:r>
              <a:rPr lang="en-US" sz="2300" dirty="0"/>
              <a:t>., 5, 709–739, 2012</a:t>
            </a:r>
            <a:r>
              <a:rPr lang="en-US" sz="2300" dirty="0" smtClean="0"/>
              <a:t>.</a:t>
            </a:r>
          </a:p>
          <a:p>
            <a:pPr marL="514350" indent="-514350">
              <a:buFont typeface="+mj-lt"/>
              <a:buAutoNum type="arabicPeriod"/>
            </a:pPr>
            <a:r>
              <a:rPr lang="en-US" sz="2300" dirty="0" err="1"/>
              <a:t>Riemer</a:t>
            </a:r>
            <a:r>
              <a:rPr lang="en-US" sz="2300" dirty="0"/>
              <a:t>, </a:t>
            </a:r>
            <a:r>
              <a:rPr lang="en-US" sz="2300" dirty="0" smtClean="0"/>
              <a:t>N et al.: </a:t>
            </a:r>
            <a:r>
              <a:rPr lang="en-US" sz="2300" dirty="0"/>
              <a:t>Estimating black carbon aging time- scales with a particle-resolved aerosol model. </a:t>
            </a:r>
            <a:r>
              <a:rPr lang="en-US" sz="2300" i="1" dirty="0"/>
              <a:t>J. Aerosol Sci</a:t>
            </a:r>
            <a:r>
              <a:rPr lang="en-US" sz="2300" dirty="0"/>
              <a:t>., 41(1):143–158, 2010. </a:t>
            </a:r>
            <a:endParaRPr lang="en-US" sz="23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13912892" y="24345764"/>
            <a:ext cx="7142171" cy="3327854"/>
          </a:xfrm>
          <a:prstGeom prst="rect">
            <a:avLst/>
          </a:prstGeom>
        </p:spPr>
      </p:pic>
      <p:grpSp>
        <p:nvGrpSpPr>
          <p:cNvPr id="12" name="Group 11"/>
          <p:cNvGrpSpPr/>
          <p:nvPr/>
        </p:nvGrpSpPr>
        <p:grpSpPr>
          <a:xfrm>
            <a:off x="14558226" y="24017193"/>
            <a:ext cx="7062209" cy="6837948"/>
            <a:chOff x="23435101" y="7356420"/>
            <a:chExt cx="7234549" cy="7240279"/>
          </a:xfrm>
        </p:grpSpPr>
        <p:grpSp>
          <p:nvGrpSpPr>
            <p:cNvPr id="128" name="Group 127"/>
            <p:cNvGrpSpPr/>
            <p:nvPr/>
          </p:nvGrpSpPr>
          <p:grpSpPr>
            <a:xfrm>
              <a:off x="23435101" y="7356420"/>
              <a:ext cx="7234549" cy="7240279"/>
              <a:chOff x="23435101" y="7356420"/>
              <a:chExt cx="7234549" cy="7240279"/>
            </a:xfrm>
          </p:grpSpPr>
          <p:sp>
            <p:nvSpPr>
              <p:cNvPr id="121" name="TextBox 120"/>
              <p:cNvSpPr txBox="1"/>
              <p:nvPr/>
            </p:nvSpPr>
            <p:spPr>
              <a:xfrm>
                <a:off x="23435101" y="735642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sp>
            <p:nvSpPr>
              <p:cNvPr id="127" name="TextBox 126"/>
              <p:cNvSpPr txBox="1"/>
              <p:nvPr/>
            </p:nvSpPr>
            <p:spPr>
              <a:xfrm>
                <a:off x="29686417" y="14173047"/>
                <a:ext cx="808131" cy="423652"/>
              </a:xfrm>
              <a:prstGeom prst="rect">
                <a:avLst/>
              </a:prstGeom>
              <a:noFill/>
            </p:spPr>
            <p:txBody>
              <a:bodyPr wrap="square" rtlCol="0">
                <a:spAutoFit/>
              </a:bodyPr>
              <a:lstStyle/>
              <a:p>
                <a:r>
                  <a:rPr lang="en-US" sz="2000" dirty="0"/>
                  <a:t>%</a:t>
                </a:r>
              </a:p>
            </p:txBody>
          </p:sp>
        </p:grpSp>
        <p:sp>
          <p:nvSpPr>
            <p:cNvPr id="125" name="TextBox 124"/>
            <p:cNvSpPr txBox="1"/>
            <p:nvPr/>
          </p:nvSpPr>
          <p:spPr>
            <a:xfrm>
              <a:off x="23662217" y="10867682"/>
              <a:ext cx="5908178" cy="488828"/>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grpSp>
      <p:grpSp>
        <p:nvGrpSpPr>
          <p:cNvPr id="226" name="Group 225"/>
          <p:cNvGrpSpPr/>
          <p:nvPr/>
        </p:nvGrpSpPr>
        <p:grpSpPr>
          <a:xfrm>
            <a:off x="34353500" y="18096979"/>
            <a:ext cx="7251700" cy="6883921"/>
            <a:chOff x="34353500" y="18096979"/>
            <a:chExt cx="7251700" cy="6883921"/>
          </a:xfrm>
        </p:grpSpPr>
        <p:pic>
          <p:nvPicPr>
            <p:cNvPr id="224" name="Picture 223"/>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44">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21" y="18096979"/>
              <a:ext cx="5286874" cy="3688545"/>
              <a:chOff x="32853694" y="21573659"/>
              <a:chExt cx="4571853"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37251"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pic>
        <p:nvPicPr>
          <p:cNvPr id="233" name="Picture 232"/>
          <p:cNvPicPr>
            <a:picLocks noChangeAspect="1"/>
          </p:cNvPicPr>
          <p:nvPr/>
        </p:nvPicPr>
        <p:blipFill>
          <a:blip r:embed="rId45"/>
          <a:stretch>
            <a:fillRect/>
          </a:stretch>
        </p:blipFill>
        <p:spPr>
          <a:xfrm>
            <a:off x="39852600" y="342497"/>
            <a:ext cx="3443479" cy="3443479"/>
          </a:xfrm>
          <a:prstGeom prst="rect">
            <a:avLst/>
          </a:prstGeom>
        </p:spPr>
      </p:pic>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5777</TotalTime>
  <Words>2511</Words>
  <Application>Microsoft Macintosh PowerPoint</Application>
  <PresentationFormat>Custom</PresentationFormat>
  <Paragraphs>801</Paragraphs>
  <Slides>4</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3" baseType="lpstr">
      <vt:lpstr>Arial Black</vt:lpstr>
      <vt:lpstr>Calibri</vt:lpstr>
      <vt:lpstr>Georgia</vt:lpstr>
      <vt:lpstr>ＭＳ Ｐゴシック</vt:lpstr>
      <vt:lpstr>Times New Roman</vt:lpstr>
      <vt:lpstr>黑体</vt:lpstr>
      <vt:lpstr>Arial</vt: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146</cp:revision>
  <cp:lastPrinted>2009-06-18T18:06:01Z</cp:lastPrinted>
  <dcterms:created xsi:type="dcterms:W3CDTF">2017-01-08T03:06:49Z</dcterms:created>
  <dcterms:modified xsi:type="dcterms:W3CDTF">2017-01-16T08:19:24Z</dcterms:modified>
  <cp:category/>
</cp:coreProperties>
</file>